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Cocomat Pro Heavy" charset="1" panose="00000A00000000000000"/>
      <p:regular r:id="rId32"/>
    </p:embeddedFont>
    <p:embeddedFont>
      <p:font typeface="Montserrat Italics" charset="1" panose="00000500000000000000"/>
      <p:regular r:id="rId33"/>
    </p:embeddedFont>
    <p:embeddedFont>
      <p:font typeface="Lato Bold" charset="1" panose="020F0502020204030203"/>
      <p:regular r:id="rId34"/>
    </p:embeddedFont>
    <p:embeddedFont>
      <p:font typeface="Roboto Bold" charset="1" panose="02000000000000000000"/>
      <p:regular r:id="rId35"/>
    </p:embeddedFont>
    <p:embeddedFont>
      <p:font typeface="Lato Heavy" charset="1" panose="020F0502020204030203"/>
      <p:regular r:id="rId36"/>
    </p:embeddedFont>
    <p:embeddedFont>
      <p:font typeface="Montserrat" charset="1" panose="00000500000000000000"/>
      <p:regular r:id="rId37"/>
    </p:embeddedFont>
    <p:embeddedFont>
      <p:font typeface="Montserrat Bold" charset="1" panose="00000800000000000000"/>
      <p:regular r:id="rId38"/>
    </p:embeddedFont>
    <p:embeddedFont>
      <p:font typeface="Montserrat Heavy" charset="1" panose="00000A00000000000000"/>
      <p:regular r:id="rId39"/>
    </p:embeddedFont>
    <p:embeddedFont>
      <p:font typeface="Montserrat Classic" charset="1" panose="00000500000000000000"/>
      <p:regular r:id="rId40"/>
    </p:embeddedFont>
    <p:embeddedFont>
      <p:font typeface="Roboto" charset="1" panose="0200000000000000000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39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0112" y="-6875490"/>
            <a:ext cx="13398375" cy="12377222"/>
          </a:xfrm>
          <a:custGeom>
            <a:avLst/>
            <a:gdLst/>
            <a:ahLst/>
            <a:cxnLst/>
            <a:rect r="r" b="b" t="t" l="l"/>
            <a:pathLst>
              <a:path h="12377222" w="13398375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179" r="-211836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27094" y="534271"/>
            <a:ext cx="7726011" cy="9752729"/>
          </a:xfrm>
          <a:custGeom>
            <a:avLst/>
            <a:gdLst/>
            <a:ahLst/>
            <a:cxnLst/>
            <a:rect r="r" b="b" t="t" l="l"/>
            <a:pathLst>
              <a:path h="9752729" w="7726011">
                <a:moveTo>
                  <a:pt x="7726011" y="0"/>
                </a:moveTo>
                <a:lnTo>
                  <a:pt x="0" y="0"/>
                </a:lnTo>
                <a:lnTo>
                  <a:pt x="0" y="9752729"/>
                </a:lnTo>
                <a:lnTo>
                  <a:pt x="7726011" y="9752729"/>
                </a:lnTo>
                <a:lnTo>
                  <a:pt x="77260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96784" y="2320870"/>
            <a:ext cx="9162444" cy="416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36"/>
              </a:lnSpc>
            </a:pPr>
            <a:r>
              <a:rPr lang="en-US" b="true" sz="8800">
                <a:solidFill>
                  <a:srgbClr val="05066D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PHARMACIST MANAGEMENT SYSTEM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006557"/>
            <a:ext cx="18288000" cy="6906869"/>
          </a:xfrm>
          <a:custGeom>
            <a:avLst/>
            <a:gdLst/>
            <a:ahLst/>
            <a:cxnLst/>
            <a:rect r="r" b="b" t="t" l="l"/>
            <a:pathLst>
              <a:path h="6906869" w="18288000">
                <a:moveTo>
                  <a:pt x="0" y="0"/>
                </a:moveTo>
                <a:lnTo>
                  <a:pt x="18288000" y="0"/>
                </a:lnTo>
                <a:lnTo>
                  <a:pt x="18288000" y="6906869"/>
                </a:lnTo>
                <a:lnTo>
                  <a:pt x="0" y="690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01654" y="2085943"/>
            <a:ext cx="1569439" cy="1838289"/>
          </a:xfrm>
          <a:custGeom>
            <a:avLst/>
            <a:gdLst/>
            <a:ahLst/>
            <a:cxnLst/>
            <a:rect r="r" b="b" t="t" l="l"/>
            <a:pathLst>
              <a:path h="1838289" w="1569439">
                <a:moveTo>
                  <a:pt x="0" y="0"/>
                </a:moveTo>
                <a:lnTo>
                  <a:pt x="1569439" y="0"/>
                </a:lnTo>
                <a:lnTo>
                  <a:pt x="1569439" y="1838289"/>
                </a:lnTo>
                <a:lnTo>
                  <a:pt x="0" y="1838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71483" y="8090766"/>
            <a:ext cx="5729156" cy="5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06"/>
              </a:lnSpc>
            </a:pPr>
            <a:r>
              <a:rPr lang="en-US" sz="3076" i="true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Group name: panadol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2948683" y="6658922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5097" y="1262295"/>
            <a:ext cx="10677805" cy="111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USE CASE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313347">
            <a:off x="7140876" y="-3839194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8" y="0"/>
                </a:lnTo>
                <a:lnTo>
                  <a:pt x="16218558" y="6663125"/>
                </a:lnTo>
                <a:lnTo>
                  <a:pt x="0" y="6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66952">
            <a:off x="15266510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3956" y="2615248"/>
            <a:ext cx="12100087" cy="7250932"/>
          </a:xfrm>
          <a:custGeom>
            <a:avLst/>
            <a:gdLst/>
            <a:ahLst/>
            <a:cxnLst/>
            <a:rect r="r" b="b" t="t" l="l"/>
            <a:pathLst>
              <a:path h="7250932" w="12100087">
                <a:moveTo>
                  <a:pt x="0" y="0"/>
                </a:moveTo>
                <a:lnTo>
                  <a:pt x="12100088" y="0"/>
                </a:lnTo>
                <a:lnTo>
                  <a:pt x="12100088" y="7250932"/>
                </a:lnTo>
                <a:lnTo>
                  <a:pt x="0" y="7250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2948683" y="6658922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942715"/>
            <a:ext cx="6788502" cy="226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ARCHITECTURE MODEL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313347">
            <a:off x="7140876" y="-3839194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8" y="0"/>
                </a:lnTo>
                <a:lnTo>
                  <a:pt x="16218558" y="6663125"/>
                </a:lnTo>
                <a:lnTo>
                  <a:pt x="0" y="6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66952">
            <a:off x="15266510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5417" y="0"/>
            <a:ext cx="9232583" cy="10287000"/>
          </a:xfrm>
          <a:custGeom>
            <a:avLst/>
            <a:gdLst/>
            <a:ahLst/>
            <a:cxnLst/>
            <a:rect r="r" b="b" t="t" l="l"/>
            <a:pathLst>
              <a:path h="10287000" w="9232583">
                <a:moveTo>
                  <a:pt x="0" y="0"/>
                </a:moveTo>
                <a:lnTo>
                  <a:pt x="9232583" y="0"/>
                </a:lnTo>
                <a:lnTo>
                  <a:pt x="92325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2948683" y="6658922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02549" y="4517072"/>
            <a:ext cx="14482903" cy="111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ENTITY RELATIONSHIP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313347">
            <a:off x="7140876" y="-3839194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8" y="0"/>
                </a:lnTo>
                <a:lnTo>
                  <a:pt x="16218558" y="6663125"/>
                </a:lnTo>
                <a:lnTo>
                  <a:pt x="0" y="6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66952">
            <a:off x="15266510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2948683" y="6658922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13347">
            <a:off x="7140876" y="-3839194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8" y="0"/>
                </a:lnTo>
                <a:lnTo>
                  <a:pt x="16218558" y="6663125"/>
                </a:lnTo>
                <a:lnTo>
                  <a:pt x="0" y="6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66952">
            <a:off x="15266510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5676" y="0"/>
            <a:ext cx="15856647" cy="10287000"/>
          </a:xfrm>
          <a:custGeom>
            <a:avLst/>
            <a:gdLst/>
            <a:ahLst/>
            <a:cxnLst/>
            <a:rect r="r" b="b" t="t" l="l"/>
            <a:pathLst>
              <a:path h="10287000" w="15856647">
                <a:moveTo>
                  <a:pt x="0" y="0"/>
                </a:moveTo>
                <a:lnTo>
                  <a:pt x="15856648" y="0"/>
                </a:lnTo>
                <a:lnTo>
                  <a:pt x="158566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2948683" y="6658922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576357" y="3942715"/>
            <a:ext cx="6125038" cy="226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CLASS DIAGRAM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313347">
            <a:off x="7140876" y="-3839194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8" y="0"/>
                </a:lnTo>
                <a:lnTo>
                  <a:pt x="16218558" y="6663125"/>
                </a:lnTo>
                <a:lnTo>
                  <a:pt x="0" y="6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66952">
            <a:off x="15266510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48681" y="0"/>
            <a:ext cx="12739319" cy="10287000"/>
          </a:xfrm>
          <a:custGeom>
            <a:avLst/>
            <a:gdLst/>
            <a:ahLst/>
            <a:cxnLst/>
            <a:rect r="r" b="b" t="t" l="l"/>
            <a:pathLst>
              <a:path h="10287000" w="12739319">
                <a:moveTo>
                  <a:pt x="0" y="0"/>
                </a:moveTo>
                <a:lnTo>
                  <a:pt x="12739319" y="0"/>
                </a:lnTo>
                <a:lnTo>
                  <a:pt x="127393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2948683" y="6658922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368357"/>
            <a:ext cx="6097455" cy="341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USER GOAL USE CASE: ADMIN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313347">
            <a:off x="7140876" y="-3839194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8" y="0"/>
                </a:lnTo>
                <a:lnTo>
                  <a:pt x="16218558" y="6663125"/>
                </a:lnTo>
                <a:lnTo>
                  <a:pt x="0" y="6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66952">
            <a:off x="15266510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5514" y="0"/>
            <a:ext cx="11892486" cy="10287000"/>
          </a:xfrm>
          <a:custGeom>
            <a:avLst/>
            <a:gdLst/>
            <a:ahLst/>
            <a:cxnLst/>
            <a:rect r="r" b="b" t="t" l="l"/>
            <a:pathLst>
              <a:path h="10287000" w="11892486">
                <a:moveTo>
                  <a:pt x="0" y="0"/>
                </a:moveTo>
                <a:lnTo>
                  <a:pt x="11892486" y="0"/>
                </a:lnTo>
                <a:lnTo>
                  <a:pt x="118924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2948683" y="6658922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313347">
            <a:off x="7140876" y="-3839194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8" y="0"/>
                </a:lnTo>
                <a:lnTo>
                  <a:pt x="16218558" y="6663125"/>
                </a:lnTo>
                <a:lnTo>
                  <a:pt x="0" y="6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66952">
            <a:off x="15266510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68371" y="0"/>
            <a:ext cx="12719629" cy="10287000"/>
          </a:xfrm>
          <a:custGeom>
            <a:avLst/>
            <a:gdLst/>
            <a:ahLst/>
            <a:cxnLst/>
            <a:rect r="r" b="b" t="t" l="l"/>
            <a:pathLst>
              <a:path h="10287000" w="12719629">
                <a:moveTo>
                  <a:pt x="0" y="0"/>
                </a:moveTo>
                <a:lnTo>
                  <a:pt x="12719629" y="0"/>
                </a:lnTo>
                <a:lnTo>
                  <a:pt x="127196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89604" y="3484245"/>
            <a:ext cx="6096000" cy="319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USER GOAL USE CASE: PHARMACIST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2948683" y="6658922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262295"/>
            <a:ext cx="18288000" cy="111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USER GOAL USE CASE: SYSTEM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313347">
            <a:off x="7140876" y="-3839194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8" y="0"/>
                </a:lnTo>
                <a:lnTo>
                  <a:pt x="16218558" y="6663125"/>
                </a:lnTo>
                <a:lnTo>
                  <a:pt x="0" y="6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66952">
            <a:off x="15266510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64762" y="2962512"/>
            <a:ext cx="8958476" cy="5789415"/>
          </a:xfrm>
          <a:custGeom>
            <a:avLst/>
            <a:gdLst/>
            <a:ahLst/>
            <a:cxnLst/>
            <a:rect r="r" b="b" t="t" l="l"/>
            <a:pathLst>
              <a:path h="5789415" w="8958476">
                <a:moveTo>
                  <a:pt x="0" y="0"/>
                </a:moveTo>
                <a:lnTo>
                  <a:pt x="8958476" y="0"/>
                </a:lnTo>
                <a:lnTo>
                  <a:pt x="8958476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51C1FF">
                <a:alpha val="100000"/>
              </a:srgbClr>
            </a:gs>
            <a:gs pos="100000">
              <a:srgbClr val="4B5AA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100000">
            <a:off x="13619888" y="-6063055"/>
            <a:ext cx="6782317" cy="12677784"/>
            <a:chOff x="0" y="0"/>
            <a:chExt cx="1786289" cy="3339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6289" cy="3339005"/>
            </a:xfrm>
            <a:custGeom>
              <a:avLst/>
              <a:gdLst/>
              <a:ahLst/>
              <a:cxnLst/>
              <a:rect r="r" b="b" t="t" l="l"/>
              <a:pathLst>
                <a:path h="3339005" w="1786289">
                  <a:moveTo>
                    <a:pt x="0" y="0"/>
                  </a:moveTo>
                  <a:lnTo>
                    <a:pt x="1786289" y="0"/>
                  </a:lnTo>
                  <a:lnTo>
                    <a:pt x="1786289" y="3339005"/>
                  </a:lnTo>
                  <a:lnTo>
                    <a:pt x="0" y="333900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86289" cy="3377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013872" y="4194171"/>
            <a:ext cx="10260257" cy="170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IV. Technique</a:t>
            </a:r>
          </a:p>
        </p:txBody>
      </p:sp>
      <p:grpSp>
        <p:nvGrpSpPr>
          <p:cNvPr name="Group 6" id="6"/>
          <p:cNvGrpSpPr/>
          <p:nvPr/>
        </p:nvGrpSpPr>
        <p:grpSpPr>
          <a:xfrm rot="-2700000">
            <a:off x="-2892701" y="3115135"/>
            <a:ext cx="6782317" cy="12677784"/>
            <a:chOff x="0" y="0"/>
            <a:chExt cx="1786289" cy="33390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6289" cy="3339005"/>
            </a:xfrm>
            <a:custGeom>
              <a:avLst/>
              <a:gdLst/>
              <a:ahLst/>
              <a:cxnLst/>
              <a:rect r="r" b="b" t="t" l="l"/>
              <a:pathLst>
                <a:path h="3339005" w="1786289">
                  <a:moveTo>
                    <a:pt x="0" y="0"/>
                  </a:moveTo>
                  <a:lnTo>
                    <a:pt x="1786289" y="0"/>
                  </a:lnTo>
                  <a:lnTo>
                    <a:pt x="1786289" y="3339005"/>
                  </a:lnTo>
                  <a:lnTo>
                    <a:pt x="0" y="333900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6289" cy="3377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5272" y="-889902"/>
            <a:ext cx="2630125" cy="3974090"/>
          </a:xfrm>
          <a:custGeom>
            <a:avLst/>
            <a:gdLst/>
            <a:ahLst/>
            <a:cxnLst/>
            <a:rect r="r" b="b" t="t" l="l"/>
            <a:pathLst>
              <a:path h="3974090" w="2630125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1704061">
            <a:off x="15716968" y="6516214"/>
            <a:ext cx="4991149" cy="7541571"/>
          </a:xfrm>
          <a:custGeom>
            <a:avLst/>
            <a:gdLst/>
            <a:ahLst/>
            <a:cxnLst/>
            <a:rect r="r" b="b" t="t" l="l"/>
            <a:pathLst>
              <a:path h="7541571" w="4991149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788" y="4103054"/>
            <a:ext cx="2624335" cy="2972588"/>
          </a:xfrm>
          <a:custGeom>
            <a:avLst/>
            <a:gdLst/>
            <a:ahLst/>
            <a:cxnLst/>
            <a:rect r="r" b="b" t="t" l="l"/>
            <a:pathLst>
              <a:path h="2972588" w="2624335">
                <a:moveTo>
                  <a:pt x="0" y="0"/>
                </a:moveTo>
                <a:lnTo>
                  <a:pt x="2624335" y="0"/>
                </a:lnTo>
                <a:lnTo>
                  <a:pt x="2624335" y="2972589"/>
                </a:lnTo>
                <a:lnTo>
                  <a:pt x="0" y="297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08773" y="4103054"/>
            <a:ext cx="2647852" cy="2972588"/>
          </a:xfrm>
          <a:custGeom>
            <a:avLst/>
            <a:gdLst/>
            <a:ahLst/>
            <a:cxnLst/>
            <a:rect r="r" b="b" t="t" l="l"/>
            <a:pathLst>
              <a:path h="2972588" w="2647852">
                <a:moveTo>
                  <a:pt x="0" y="0"/>
                </a:moveTo>
                <a:lnTo>
                  <a:pt x="2647852" y="0"/>
                </a:lnTo>
                <a:lnTo>
                  <a:pt x="2647852" y="2972589"/>
                </a:lnTo>
                <a:lnTo>
                  <a:pt x="0" y="29725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213917" y="3654778"/>
            <a:ext cx="3869142" cy="3869142"/>
          </a:xfrm>
          <a:custGeom>
            <a:avLst/>
            <a:gdLst/>
            <a:ahLst/>
            <a:cxnLst/>
            <a:rect r="r" b="b" t="t" l="l"/>
            <a:pathLst>
              <a:path h="3869142" w="3869142">
                <a:moveTo>
                  <a:pt x="0" y="0"/>
                </a:moveTo>
                <a:lnTo>
                  <a:pt x="3869142" y="0"/>
                </a:lnTo>
                <a:lnTo>
                  <a:pt x="3869142" y="3869141"/>
                </a:lnTo>
                <a:lnTo>
                  <a:pt x="0" y="3869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45084" y="4103054"/>
            <a:ext cx="3427722" cy="2972588"/>
          </a:xfrm>
          <a:custGeom>
            <a:avLst/>
            <a:gdLst/>
            <a:ahLst/>
            <a:cxnLst/>
            <a:rect r="r" b="b" t="t" l="l"/>
            <a:pathLst>
              <a:path h="2972588" w="3427722">
                <a:moveTo>
                  <a:pt x="0" y="0"/>
                </a:moveTo>
                <a:lnTo>
                  <a:pt x="3427722" y="0"/>
                </a:lnTo>
                <a:lnTo>
                  <a:pt x="3427722" y="2972589"/>
                </a:lnTo>
                <a:lnTo>
                  <a:pt x="0" y="29725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9791" y="634421"/>
            <a:ext cx="9737050" cy="179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FRONTEND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837" y="7336146"/>
            <a:ext cx="4562436" cy="57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3"/>
              </a:lnSpc>
              <a:spcBef>
                <a:spcPct val="0"/>
              </a:spcBef>
            </a:pPr>
            <a:r>
              <a:rPr lang="en-US" b="true" sz="323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HTML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51481" y="7336146"/>
            <a:ext cx="4562436" cy="57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3"/>
              </a:lnSpc>
              <a:spcBef>
                <a:spcPct val="0"/>
              </a:spcBef>
            </a:pPr>
            <a:r>
              <a:rPr lang="en-US" b="true" sz="323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67270" y="7336146"/>
            <a:ext cx="4562436" cy="57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3"/>
              </a:lnSpc>
              <a:spcBef>
                <a:spcPct val="0"/>
              </a:spcBef>
            </a:pPr>
            <a:r>
              <a:rPr lang="en-US" b="true" sz="323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JavaScript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77727" y="7336146"/>
            <a:ext cx="4562436" cy="57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23"/>
              </a:lnSpc>
              <a:spcBef>
                <a:spcPct val="0"/>
              </a:spcBef>
            </a:pPr>
            <a:r>
              <a:rPr lang="en-US" b="true" sz="323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ReactJS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7925" y="7095294"/>
            <a:ext cx="22473900" cy="7069063"/>
          </a:xfrm>
          <a:custGeom>
            <a:avLst/>
            <a:gdLst/>
            <a:ahLst/>
            <a:cxnLst/>
            <a:rect r="r" b="b" t="t" l="l"/>
            <a:pathLst>
              <a:path h="7069063" w="22473900">
                <a:moveTo>
                  <a:pt x="0" y="0"/>
                </a:moveTo>
                <a:lnTo>
                  <a:pt x="22473900" y="0"/>
                </a:lnTo>
                <a:lnTo>
                  <a:pt x="22473900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26099" y="1500265"/>
            <a:ext cx="11235803" cy="130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99"/>
              </a:lnSpc>
              <a:spcBef>
                <a:spcPct val="0"/>
              </a:spcBef>
            </a:pPr>
            <a:r>
              <a:rPr lang="en-US" b="true" sz="7570">
                <a:solidFill>
                  <a:srgbClr val="05066D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GROUP MEMBER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114818" y="6350276"/>
            <a:ext cx="805836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337096"/>
                </a:solidFill>
                <a:latin typeface="Lato Bold"/>
                <a:ea typeface="Lato Bold"/>
                <a:cs typeface="Lato Bold"/>
                <a:sym typeface="Lato Bold"/>
              </a:rPr>
              <a:t>Trần Thế Phong - ITCSIU21215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4818" y="3876657"/>
            <a:ext cx="8058364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337096"/>
                </a:solidFill>
                <a:latin typeface="Lato Bold"/>
                <a:ea typeface="Lato Bold"/>
                <a:cs typeface="Lato Bold"/>
                <a:sym typeface="Lato Bold"/>
              </a:rPr>
              <a:t>Huỳnh Ngọc Anh Thư - ITCSIU21034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09417" y="5113467"/>
            <a:ext cx="886916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337096"/>
                </a:solidFill>
                <a:latin typeface="Lato Bold"/>
                <a:ea typeface="Lato Bold"/>
                <a:cs typeface="Lato Bold"/>
                <a:sym typeface="Lato Bold"/>
              </a:rPr>
              <a:t>Phạm Nguyễn Đăng Khôi - ITCSIU21196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313444">
            <a:off x="-3727594" y="5802306"/>
            <a:ext cx="5193324" cy="7847056"/>
          </a:xfrm>
          <a:custGeom>
            <a:avLst/>
            <a:gdLst/>
            <a:ahLst/>
            <a:cxnLst/>
            <a:rect r="r" b="b" t="t" l="l"/>
            <a:pathLst>
              <a:path h="7847056" w="5193324">
                <a:moveTo>
                  <a:pt x="0" y="0"/>
                </a:moveTo>
                <a:lnTo>
                  <a:pt x="5193324" y="0"/>
                </a:lnTo>
                <a:lnTo>
                  <a:pt x="5193324" y="7847055"/>
                </a:lnTo>
                <a:lnTo>
                  <a:pt x="0" y="7847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4072160">
            <a:off x="13249069" y="-6987828"/>
            <a:ext cx="8665170" cy="13092977"/>
          </a:xfrm>
          <a:custGeom>
            <a:avLst/>
            <a:gdLst/>
            <a:ahLst/>
            <a:cxnLst/>
            <a:rect r="r" b="b" t="t" l="l"/>
            <a:pathLst>
              <a:path h="13092977" w="8665170">
                <a:moveTo>
                  <a:pt x="8665171" y="13092977"/>
                </a:moveTo>
                <a:lnTo>
                  <a:pt x="0" y="13092977"/>
                </a:lnTo>
                <a:lnTo>
                  <a:pt x="0" y="0"/>
                </a:lnTo>
                <a:lnTo>
                  <a:pt x="8665171" y="0"/>
                </a:lnTo>
                <a:lnTo>
                  <a:pt x="8665171" y="13092977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4570" y="4368903"/>
            <a:ext cx="3034790" cy="3034790"/>
          </a:xfrm>
          <a:custGeom>
            <a:avLst/>
            <a:gdLst/>
            <a:ahLst/>
            <a:cxnLst/>
            <a:rect r="r" b="b" t="t" l="l"/>
            <a:pathLst>
              <a:path h="3034790" w="3034790">
                <a:moveTo>
                  <a:pt x="0" y="0"/>
                </a:moveTo>
                <a:lnTo>
                  <a:pt x="3034789" y="0"/>
                </a:lnTo>
                <a:lnTo>
                  <a:pt x="3034789" y="3034789"/>
                </a:lnTo>
                <a:lnTo>
                  <a:pt x="0" y="3034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79425" y="5062304"/>
            <a:ext cx="4690092" cy="1313226"/>
          </a:xfrm>
          <a:custGeom>
            <a:avLst/>
            <a:gdLst/>
            <a:ahLst/>
            <a:cxnLst/>
            <a:rect r="r" b="b" t="t" l="l"/>
            <a:pathLst>
              <a:path h="1313226" w="4690092">
                <a:moveTo>
                  <a:pt x="0" y="0"/>
                </a:moveTo>
                <a:lnTo>
                  <a:pt x="4690092" y="0"/>
                </a:lnTo>
                <a:lnTo>
                  <a:pt x="4690092" y="1313226"/>
                </a:lnTo>
                <a:lnTo>
                  <a:pt x="0" y="1313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01390" y="4681739"/>
            <a:ext cx="2527900" cy="2527900"/>
          </a:xfrm>
          <a:custGeom>
            <a:avLst/>
            <a:gdLst/>
            <a:ahLst/>
            <a:cxnLst/>
            <a:rect r="r" b="b" t="t" l="l"/>
            <a:pathLst>
              <a:path h="2527900" w="2527900">
                <a:moveTo>
                  <a:pt x="0" y="0"/>
                </a:moveTo>
                <a:lnTo>
                  <a:pt x="2527900" y="0"/>
                </a:lnTo>
                <a:lnTo>
                  <a:pt x="2527900" y="2527900"/>
                </a:lnTo>
                <a:lnTo>
                  <a:pt x="0" y="2527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98900"/>
            <a:ext cx="14509032" cy="179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BACKEND -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2674" y="7266500"/>
            <a:ext cx="3578580" cy="44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8"/>
              </a:lnSpc>
              <a:spcBef>
                <a:spcPct val="0"/>
              </a:spcBef>
            </a:pPr>
            <a:r>
              <a:rPr lang="en-US" b="true" sz="2534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JavaScript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07824" y="6647537"/>
            <a:ext cx="3033294" cy="272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64"/>
              </a:lnSpc>
              <a:spcBef>
                <a:spcPct val="0"/>
              </a:spcBef>
            </a:pPr>
            <a:r>
              <a:rPr lang="en-US" sz="180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ENVIRONMENT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76050" y="7266500"/>
            <a:ext cx="3578580" cy="44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8"/>
              </a:lnSpc>
              <a:spcBef>
                <a:spcPct val="0"/>
              </a:spcBef>
            </a:pPr>
            <a:r>
              <a:rPr lang="en-US" b="true" sz="2534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Express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575651" y="4368903"/>
            <a:ext cx="4006004" cy="4006004"/>
          </a:xfrm>
          <a:custGeom>
            <a:avLst/>
            <a:gdLst/>
            <a:ahLst/>
            <a:cxnLst/>
            <a:rect r="r" b="b" t="t" l="l"/>
            <a:pathLst>
              <a:path h="4006004" w="4006004">
                <a:moveTo>
                  <a:pt x="0" y="0"/>
                </a:moveTo>
                <a:lnTo>
                  <a:pt x="4006003" y="0"/>
                </a:lnTo>
                <a:lnTo>
                  <a:pt x="4006003" y="4006003"/>
                </a:lnTo>
                <a:lnTo>
                  <a:pt x="0" y="40060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61540" y="4309958"/>
            <a:ext cx="3164919" cy="3164919"/>
          </a:xfrm>
          <a:custGeom>
            <a:avLst/>
            <a:gdLst/>
            <a:ahLst/>
            <a:cxnLst/>
            <a:rect r="r" b="b" t="t" l="l"/>
            <a:pathLst>
              <a:path h="3164919" w="3164919">
                <a:moveTo>
                  <a:pt x="0" y="0"/>
                </a:moveTo>
                <a:lnTo>
                  <a:pt x="3164920" y="0"/>
                </a:lnTo>
                <a:lnTo>
                  <a:pt x="3164920" y="3164919"/>
                </a:lnTo>
                <a:lnTo>
                  <a:pt x="0" y="3164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09572" y="4191252"/>
            <a:ext cx="3283625" cy="3283625"/>
          </a:xfrm>
          <a:custGeom>
            <a:avLst/>
            <a:gdLst/>
            <a:ahLst/>
            <a:cxnLst/>
            <a:rect r="r" b="b" t="t" l="l"/>
            <a:pathLst>
              <a:path h="3283625" w="3283625">
                <a:moveTo>
                  <a:pt x="0" y="0"/>
                </a:moveTo>
                <a:lnTo>
                  <a:pt x="3283625" y="0"/>
                </a:lnTo>
                <a:lnTo>
                  <a:pt x="3283625" y="3283625"/>
                </a:lnTo>
                <a:lnTo>
                  <a:pt x="0" y="3283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8160" y="4309958"/>
            <a:ext cx="3164919" cy="3164919"/>
          </a:xfrm>
          <a:custGeom>
            <a:avLst/>
            <a:gdLst/>
            <a:ahLst/>
            <a:cxnLst/>
            <a:rect r="r" b="b" t="t" l="l"/>
            <a:pathLst>
              <a:path h="3164919" w="3164919">
                <a:moveTo>
                  <a:pt x="0" y="0"/>
                </a:moveTo>
                <a:lnTo>
                  <a:pt x="3164919" y="0"/>
                </a:lnTo>
                <a:lnTo>
                  <a:pt x="3164919" y="3164919"/>
                </a:lnTo>
                <a:lnTo>
                  <a:pt x="0" y="316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75475" y="819150"/>
            <a:ext cx="9737050" cy="179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b="true" sz="10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09572" y="2977663"/>
            <a:ext cx="3283625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Frontend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83024" y="8138795"/>
            <a:ext cx="2336721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Netlify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72293" y="8138795"/>
            <a:ext cx="254341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Render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61540" y="2977663"/>
            <a:ext cx="3164919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Backend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68203" y="2977663"/>
            <a:ext cx="3424833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Database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93422" y="8138795"/>
            <a:ext cx="277439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Railway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6509" y="2792351"/>
            <a:ext cx="4237786" cy="4237786"/>
          </a:xfrm>
          <a:custGeom>
            <a:avLst/>
            <a:gdLst/>
            <a:ahLst/>
            <a:cxnLst/>
            <a:rect r="r" b="b" t="t" l="l"/>
            <a:pathLst>
              <a:path h="4237786" w="4237786">
                <a:moveTo>
                  <a:pt x="0" y="0"/>
                </a:moveTo>
                <a:lnTo>
                  <a:pt x="4237786" y="0"/>
                </a:lnTo>
                <a:lnTo>
                  <a:pt x="4237786" y="4237786"/>
                </a:lnTo>
                <a:lnTo>
                  <a:pt x="0" y="4237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598867" y="2792351"/>
            <a:ext cx="4237786" cy="4237786"/>
          </a:xfrm>
          <a:custGeom>
            <a:avLst/>
            <a:gdLst/>
            <a:ahLst/>
            <a:cxnLst/>
            <a:rect r="r" b="b" t="t" l="l"/>
            <a:pathLst>
              <a:path h="4237786" w="4237786">
                <a:moveTo>
                  <a:pt x="0" y="0"/>
                </a:moveTo>
                <a:lnTo>
                  <a:pt x="4237786" y="0"/>
                </a:lnTo>
                <a:lnTo>
                  <a:pt x="4237786" y="4237786"/>
                </a:lnTo>
                <a:lnTo>
                  <a:pt x="0" y="42377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75765" y="866775"/>
            <a:ext cx="16136471" cy="1377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TESTING AND VERSION 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7368" y="8138795"/>
            <a:ext cx="236803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85889" y="8138795"/>
            <a:ext cx="3263741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Postman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B1FF">
                <a:alpha val="100000"/>
              </a:srgbClr>
            </a:gs>
            <a:gs pos="100000">
              <a:srgbClr val="7991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3872" y="3308346"/>
            <a:ext cx="10260257" cy="347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V. Conclusion and future work</a:t>
            </a:r>
          </a:p>
        </p:txBody>
      </p:sp>
      <p:grpSp>
        <p:nvGrpSpPr>
          <p:cNvPr name="Group 3" id="3"/>
          <p:cNvGrpSpPr/>
          <p:nvPr/>
        </p:nvGrpSpPr>
        <p:grpSpPr>
          <a:xfrm rot="2700000">
            <a:off x="-2947868" y="-5310192"/>
            <a:ext cx="6782317" cy="12677784"/>
            <a:chOff x="0" y="0"/>
            <a:chExt cx="1786289" cy="33390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6289" cy="3339005"/>
            </a:xfrm>
            <a:custGeom>
              <a:avLst/>
              <a:gdLst/>
              <a:ahLst/>
              <a:cxnLst/>
              <a:rect r="r" b="b" t="t" l="l"/>
              <a:pathLst>
                <a:path h="3339005" w="1786289">
                  <a:moveTo>
                    <a:pt x="0" y="0"/>
                  </a:moveTo>
                  <a:lnTo>
                    <a:pt x="1786289" y="0"/>
                  </a:lnTo>
                  <a:lnTo>
                    <a:pt x="1786289" y="3339005"/>
                  </a:lnTo>
                  <a:lnTo>
                    <a:pt x="0" y="3339005"/>
                  </a:lnTo>
                  <a:close/>
                </a:path>
              </a:pathLst>
            </a:custGeom>
            <a:solidFill>
              <a:srgbClr val="C2E3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86289" cy="3377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-10800000">
            <a:off x="-6759592" y="-130142"/>
            <a:ext cx="14581663" cy="18113867"/>
          </a:xfrm>
          <a:custGeom>
            <a:avLst/>
            <a:gdLst/>
            <a:ahLst/>
            <a:cxnLst/>
            <a:rect r="r" b="b" t="t" l="l"/>
            <a:pathLst>
              <a:path h="18113867" w="14581663">
                <a:moveTo>
                  <a:pt x="0" y="18113867"/>
                </a:moveTo>
                <a:lnTo>
                  <a:pt x="14581663" y="18113867"/>
                </a:lnTo>
                <a:lnTo>
                  <a:pt x="14581663" y="0"/>
                </a:lnTo>
                <a:lnTo>
                  <a:pt x="0" y="0"/>
                </a:lnTo>
                <a:lnTo>
                  <a:pt x="0" y="1811386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08460" y="5739973"/>
            <a:ext cx="3276119" cy="4547027"/>
          </a:xfrm>
          <a:custGeom>
            <a:avLst/>
            <a:gdLst/>
            <a:ahLst/>
            <a:cxnLst/>
            <a:rect r="r" b="b" t="t" l="l"/>
            <a:pathLst>
              <a:path h="4547027" w="3276119">
                <a:moveTo>
                  <a:pt x="0" y="0"/>
                </a:moveTo>
                <a:lnTo>
                  <a:pt x="3276119" y="0"/>
                </a:lnTo>
                <a:lnTo>
                  <a:pt x="3276119" y="4547027"/>
                </a:lnTo>
                <a:lnTo>
                  <a:pt x="0" y="45470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09938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7026" y="3033923"/>
            <a:ext cx="11845463" cy="622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54" indent="-348877" lvl="1">
              <a:lnSpc>
                <a:spcPts val="7142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Improving Customer Service with Streamlined Processes</a:t>
            </a:r>
          </a:p>
          <a:p>
            <a:pPr algn="l" marL="697754" indent="-348877" lvl="1">
              <a:lnSpc>
                <a:spcPts val="7142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Optimizing Inventory and Sales Management</a:t>
            </a:r>
          </a:p>
          <a:p>
            <a:pPr algn="l" marL="697754" indent="-348877" lvl="1">
              <a:lnSpc>
                <a:spcPts val="7142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Enhancing Pharmacy Efficiency through Automation</a:t>
            </a:r>
          </a:p>
          <a:p>
            <a:pPr algn="l" marL="697754" indent="-348877" lvl="1">
              <a:lnSpc>
                <a:spcPts val="7142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Ensuring Accuracy and Reducing Manual Errors</a:t>
            </a:r>
          </a:p>
          <a:p>
            <a:pPr algn="l" marL="697754" indent="-348877" lvl="1">
              <a:lnSpc>
                <a:spcPts val="7142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Modern Solution for Pharmacy Operational 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16732" y="1134964"/>
            <a:ext cx="7766050" cy="111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5066D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CONCLUSION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16732" y="3861434"/>
            <a:ext cx="11845463" cy="350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7754" indent="-348877" lvl="1">
              <a:lnSpc>
                <a:spcPts val="7142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AI-Based Inventory Forecasting</a:t>
            </a:r>
          </a:p>
          <a:p>
            <a:pPr algn="l" marL="697754" indent="-348877" lvl="1">
              <a:lnSpc>
                <a:spcPts val="7142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Online Customer Portal</a:t>
            </a:r>
          </a:p>
          <a:p>
            <a:pPr algn="l" marL="697754" indent="-348877" lvl="1">
              <a:lnSpc>
                <a:spcPts val="7142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Multi-Pharmacy Support</a:t>
            </a:r>
          </a:p>
          <a:p>
            <a:pPr algn="l" marL="697754" indent="-348877" lvl="1">
              <a:lnSpc>
                <a:spcPts val="7142"/>
              </a:lnSpc>
              <a:buFont typeface="Arial"/>
              <a:buChar char="•"/>
            </a:pPr>
            <a:r>
              <a:rPr lang="en-US" sz="323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Enhanced Security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16732" y="1134964"/>
            <a:ext cx="7766050" cy="111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05066D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FUTURE WORK</a:t>
            </a:r>
          </a:p>
        </p:txBody>
      </p:sp>
      <p:grpSp>
        <p:nvGrpSpPr>
          <p:cNvPr name="Group 4" id="4"/>
          <p:cNvGrpSpPr/>
          <p:nvPr/>
        </p:nvGrpSpPr>
        <p:grpSpPr>
          <a:xfrm rot="-2609836">
            <a:off x="-2647397" y="613995"/>
            <a:ext cx="7956059" cy="1868396"/>
            <a:chOff x="0" y="0"/>
            <a:chExt cx="1268996" cy="2980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8996" cy="298010"/>
            </a:xfrm>
            <a:custGeom>
              <a:avLst/>
              <a:gdLst/>
              <a:ahLst/>
              <a:cxnLst/>
              <a:rect r="r" b="b" t="t" l="l"/>
              <a:pathLst>
                <a:path h="298010" w="1268996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05066D"/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1268996" cy="440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322488" y="2254469"/>
            <a:ext cx="5579158" cy="6492111"/>
            <a:chOff x="0" y="0"/>
            <a:chExt cx="6985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2"/>
              <a:stretch>
                <a:fillRect l="-8181" t="0" r="-8181" b="0"/>
              </a:stretch>
            </a:blipFill>
          </p:spPr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ED1FF">
                <a:alpha val="100000"/>
              </a:srgbClr>
            </a:gs>
            <a:gs pos="100000">
              <a:srgbClr val="7991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3872" y="3308346"/>
            <a:ext cx="10260257" cy="347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VI. Demo and Q&amp;A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92217" y="9258300"/>
            <a:ext cx="19837040" cy="9461966"/>
          </a:xfrm>
          <a:custGeom>
            <a:avLst/>
            <a:gdLst/>
            <a:ahLst/>
            <a:cxnLst/>
            <a:rect r="r" b="b" t="t" l="l"/>
            <a:pathLst>
              <a:path h="9461966" w="19837040">
                <a:moveTo>
                  <a:pt x="0" y="0"/>
                </a:moveTo>
                <a:lnTo>
                  <a:pt x="19837039" y="0"/>
                </a:lnTo>
                <a:lnTo>
                  <a:pt x="19837039" y="9461966"/>
                </a:lnTo>
                <a:lnTo>
                  <a:pt x="0" y="946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7503" t="0" r="-2413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29154" y="7282911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3" y="0"/>
                </a:lnTo>
                <a:lnTo>
                  <a:pt x="6873873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03657" y="413901"/>
            <a:ext cx="6873872" cy="162473"/>
          </a:xfrm>
          <a:custGeom>
            <a:avLst/>
            <a:gdLst/>
            <a:ahLst/>
            <a:cxnLst/>
            <a:rect r="r" b="b" t="t" l="l"/>
            <a:pathLst>
              <a:path h="162473" w="6873872">
                <a:moveTo>
                  <a:pt x="0" y="0"/>
                </a:moveTo>
                <a:lnTo>
                  <a:pt x="6873872" y="0"/>
                </a:lnTo>
                <a:lnTo>
                  <a:pt x="6873872" y="162473"/>
                </a:lnTo>
                <a:lnTo>
                  <a:pt x="0" y="16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2466" y="-5221083"/>
            <a:ext cx="4991149" cy="7541571"/>
          </a:xfrm>
          <a:custGeom>
            <a:avLst/>
            <a:gdLst/>
            <a:ahLst/>
            <a:cxnLst/>
            <a:rect r="r" b="b" t="t" l="l"/>
            <a:pathLst>
              <a:path h="7541571" w="4991149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6490" y="293486"/>
            <a:ext cx="2173765" cy="1806036"/>
          </a:xfrm>
          <a:custGeom>
            <a:avLst/>
            <a:gdLst/>
            <a:ahLst/>
            <a:cxnLst/>
            <a:rect r="r" b="b" t="t" l="l"/>
            <a:pathLst>
              <a:path h="1806036" w="2173765">
                <a:moveTo>
                  <a:pt x="0" y="0"/>
                </a:moveTo>
                <a:lnTo>
                  <a:pt x="2173765" y="0"/>
                </a:lnTo>
                <a:lnTo>
                  <a:pt x="2173765" y="1806036"/>
                </a:lnTo>
                <a:lnTo>
                  <a:pt x="0" y="1806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50745" y="3399368"/>
            <a:ext cx="5417453" cy="3453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7"/>
              </a:lnSpc>
            </a:pPr>
            <a:r>
              <a:rPr lang="en-US" sz="3799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I. INTRODUCTION</a:t>
            </a:r>
          </a:p>
          <a:p>
            <a:pPr algn="l">
              <a:lnSpc>
                <a:spcPts val="9497"/>
              </a:lnSpc>
            </a:pPr>
            <a:r>
              <a:rPr lang="en-US" sz="3799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II. Requirement Analysis</a:t>
            </a:r>
          </a:p>
          <a:p>
            <a:pPr algn="l">
              <a:lnSpc>
                <a:spcPts val="9497"/>
              </a:lnSpc>
            </a:pPr>
            <a:r>
              <a:rPr lang="en-US" sz="3799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III. System and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42289" y="1568768"/>
            <a:ext cx="13003423" cy="135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98"/>
              </a:lnSpc>
            </a:pPr>
            <a:r>
              <a:rPr lang="en-US" b="true" sz="7784">
                <a:solidFill>
                  <a:srgbClr val="05066D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TABLE OF 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73810" y="3399368"/>
            <a:ext cx="8614190" cy="343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499"/>
              </a:lnSpc>
            </a:pPr>
            <a:r>
              <a:rPr lang="en-US" sz="3799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IV. TECHNIQUE</a:t>
            </a:r>
          </a:p>
          <a:p>
            <a:pPr algn="just">
              <a:lnSpc>
                <a:spcPts val="9499"/>
              </a:lnSpc>
            </a:pPr>
            <a:r>
              <a:rPr lang="en-US" sz="3799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V. CONCLUSION AND FUTURE WORK</a:t>
            </a:r>
          </a:p>
          <a:p>
            <a:pPr algn="just">
              <a:lnSpc>
                <a:spcPts val="9499"/>
              </a:lnSpc>
            </a:pPr>
            <a:r>
              <a:rPr lang="en-US" sz="3799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VI. DEMO and Q&amp;A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FA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5310339">
            <a:off x="12472829" y="-1841533"/>
            <a:ext cx="4991149" cy="7541571"/>
          </a:xfrm>
          <a:custGeom>
            <a:avLst/>
            <a:gdLst/>
            <a:ahLst/>
            <a:cxnLst/>
            <a:rect r="r" b="b" t="t" l="l"/>
            <a:pathLst>
              <a:path h="7541571" w="4991149">
                <a:moveTo>
                  <a:pt x="4991149" y="7541571"/>
                </a:moveTo>
                <a:lnTo>
                  <a:pt x="0" y="7541571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1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4366932">
            <a:off x="13521404" y="-6443493"/>
            <a:ext cx="8220239" cy="12420690"/>
          </a:xfrm>
          <a:custGeom>
            <a:avLst/>
            <a:gdLst/>
            <a:ahLst/>
            <a:cxnLst/>
            <a:rect r="r" b="b" t="t" l="l"/>
            <a:pathLst>
              <a:path h="12420690" w="8220239">
                <a:moveTo>
                  <a:pt x="8220238" y="12420690"/>
                </a:moveTo>
                <a:lnTo>
                  <a:pt x="0" y="12420690"/>
                </a:lnTo>
                <a:lnTo>
                  <a:pt x="0" y="0"/>
                </a:lnTo>
                <a:lnTo>
                  <a:pt x="8220238" y="0"/>
                </a:lnTo>
                <a:lnTo>
                  <a:pt x="8220238" y="1242069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273651" y="6214117"/>
            <a:ext cx="3596376" cy="4072883"/>
          </a:xfrm>
          <a:custGeom>
            <a:avLst/>
            <a:gdLst/>
            <a:ahLst/>
            <a:cxnLst/>
            <a:rect r="r" b="b" t="t" l="l"/>
            <a:pathLst>
              <a:path h="4072883" w="3596376">
                <a:moveTo>
                  <a:pt x="3596376" y="0"/>
                </a:moveTo>
                <a:lnTo>
                  <a:pt x="0" y="0"/>
                </a:lnTo>
                <a:lnTo>
                  <a:pt x="0" y="4072883"/>
                </a:lnTo>
                <a:lnTo>
                  <a:pt x="3596376" y="4072883"/>
                </a:lnTo>
                <a:lnTo>
                  <a:pt x="359637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2118763"/>
            <a:ext cx="8416118" cy="3904158"/>
            <a:chOff x="0" y="0"/>
            <a:chExt cx="2216591" cy="10282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6591" cy="1028256"/>
            </a:xfrm>
            <a:custGeom>
              <a:avLst/>
              <a:gdLst/>
              <a:ahLst/>
              <a:cxnLst/>
              <a:rect r="r" b="b" t="t" l="l"/>
              <a:pathLst>
                <a:path h="1028256" w="2216591">
                  <a:moveTo>
                    <a:pt x="46914" y="0"/>
                  </a:moveTo>
                  <a:lnTo>
                    <a:pt x="2169676" y="0"/>
                  </a:lnTo>
                  <a:cubicBezTo>
                    <a:pt x="2182119" y="0"/>
                    <a:pt x="2194052" y="4943"/>
                    <a:pt x="2202850" y="13741"/>
                  </a:cubicBezTo>
                  <a:cubicBezTo>
                    <a:pt x="2211648" y="22539"/>
                    <a:pt x="2216591" y="34472"/>
                    <a:pt x="2216591" y="46914"/>
                  </a:cubicBezTo>
                  <a:lnTo>
                    <a:pt x="2216591" y="981341"/>
                  </a:lnTo>
                  <a:cubicBezTo>
                    <a:pt x="2216591" y="993784"/>
                    <a:pt x="2211648" y="1005717"/>
                    <a:pt x="2202850" y="1014515"/>
                  </a:cubicBezTo>
                  <a:cubicBezTo>
                    <a:pt x="2194052" y="1023313"/>
                    <a:pt x="2182119" y="1028256"/>
                    <a:pt x="2169676" y="1028256"/>
                  </a:cubicBezTo>
                  <a:lnTo>
                    <a:pt x="46914" y="1028256"/>
                  </a:lnTo>
                  <a:cubicBezTo>
                    <a:pt x="34472" y="1028256"/>
                    <a:pt x="22539" y="1023313"/>
                    <a:pt x="13741" y="1014515"/>
                  </a:cubicBezTo>
                  <a:cubicBezTo>
                    <a:pt x="4943" y="1005717"/>
                    <a:pt x="0" y="993784"/>
                    <a:pt x="0" y="981341"/>
                  </a:cubicBezTo>
                  <a:lnTo>
                    <a:pt x="0" y="46914"/>
                  </a:lnTo>
                  <a:cubicBezTo>
                    <a:pt x="0" y="34472"/>
                    <a:pt x="4943" y="22539"/>
                    <a:pt x="13741" y="13741"/>
                  </a:cubicBezTo>
                  <a:cubicBezTo>
                    <a:pt x="22539" y="4943"/>
                    <a:pt x="34472" y="0"/>
                    <a:pt x="46914" y="0"/>
                  </a:cubicBezTo>
                  <a:close/>
                </a:path>
              </a:pathLst>
            </a:custGeom>
            <a:solidFill>
              <a:srgbClr val="C2E3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216591" cy="1066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6369" y="359459"/>
            <a:ext cx="9846501" cy="1759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330"/>
              </a:lnSpc>
              <a:spcBef>
                <a:spcPct val="0"/>
              </a:spcBef>
            </a:pPr>
            <a:r>
              <a:rPr lang="en-US" b="true" sz="10236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I. 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227754"/>
            <a:ext cx="8416118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Purchasing medicine from local pharmacies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Preferring visiting pharmacies over hospitals for non-critical health concerns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Easily approaching and possessing medicine when needed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6022921"/>
            <a:ext cx="8416118" cy="3904158"/>
            <a:chOff x="0" y="0"/>
            <a:chExt cx="2216591" cy="10282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16591" cy="1028256"/>
            </a:xfrm>
            <a:custGeom>
              <a:avLst/>
              <a:gdLst/>
              <a:ahLst/>
              <a:cxnLst/>
              <a:rect r="r" b="b" t="t" l="l"/>
              <a:pathLst>
                <a:path h="1028256" w="2216591">
                  <a:moveTo>
                    <a:pt x="46914" y="0"/>
                  </a:moveTo>
                  <a:lnTo>
                    <a:pt x="2169676" y="0"/>
                  </a:lnTo>
                  <a:cubicBezTo>
                    <a:pt x="2182119" y="0"/>
                    <a:pt x="2194052" y="4943"/>
                    <a:pt x="2202850" y="13741"/>
                  </a:cubicBezTo>
                  <a:cubicBezTo>
                    <a:pt x="2211648" y="22539"/>
                    <a:pt x="2216591" y="34472"/>
                    <a:pt x="2216591" y="46914"/>
                  </a:cubicBezTo>
                  <a:lnTo>
                    <a:pt x="2216591" y="981341"/>
                  </a:lnTo>
                  <a:cubicBezTo>
                    <a:pt x="2216591" y="993784"/>
                    <a:pt x="2211648" y="1005717"/>
                    <a:pt x="2202850" y="1014515"/>
                  </a:cubicBezTo>
                  <a:cubicBezTo>
                    <a:pt x="2194052" y="1023313"/>
                    <a:pt x="2182119" y="1028256"/>
                    <a:pt x="2169676" y="1028256"/>
                  </a:cubicBezTo>
                  <a:lnTo>
                    <a:pt x="46914" y="1028256"/>
                  </a:lnTo>
                  <a:cubicBezTo>
                    <a:pt x="34472" y="1028256"/>
                    <a:pt x="22539" y="1023313"/>
                    <a:pt x="13741" y="1014515"/>
                  </a:cubicBezTo>
                  <a:cubicBezTo>
                    <a:pt x="4943" y="1005717"/>
                    <a:pt x="0" y="993784"/>
                    <a:pt x="0" y="981341"/>
                  </a:cubicBezTo>
                  <a:lnTo>
                    <a:pt x="0" y="46914"/>
                  </a:lnTo>
                  <a:cubicBezTo>
                    <a:pt x="0" y="34472"/>
                    <a:pt x="4943" y="22539"/>
                    <a:pt x="13741" y="13741"/>
                  </a:cubicBezTo>
                  <a:cubicBezTo>
                    <a:pt x="22539" y="4943"/>
                    <a:pt x="34472" y="0"/>
                    <a:pt x="46914" y="0"/>
                  </a:cubicBezTo>
                  <a:close/>
                </a:path>
              </a:pathLst>
            </a:custGeom>
            <a:solidFill>
              <a:srgbClr val="C2E3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16591" cy="1066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144000" y="6131913"/>
            <a:ext cx="8416118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Web that can improve management for pharmacy owners and staff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Simplify day-to-day tasks, visually represent records</a:t>
            </a:r>
          </a:p>
          <a:p>
            <a:pPr algn="l" marL="647698" indent="-323849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Effectively serving customers by storing user data for later uses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A3DFF7">
                <a:alpha val="100000"/>
              </a:srgbClr>
            </a:gs>
            <a:gs pos="100000">
              <a:srgbClr val="6CC1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13872" y="3308346"/>
            <a:ext cx="10260257" cy="347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II. Requirement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0601" y="5794358"/>
            <a:ext cx="3247399" cy="4492642"/>
          </a:xfrm>
          <a:custGeom>
            <a:avLst/>
            <a:gdLst/>
            <a:ahLst/>
            <a:cxnLst/>
            <a:rect r="r" b="b" t="t" l="l"/>
            <a:pathLst>
              <a:path h="4492642" w="3247399">
                <a:moveTo>
                  <a:pt x="0" y="0"/>
                </a:moveTo>
                <a:lnTo>
                  <a:pt x="3247399" y="0"/>
                </a:lnTo>
                <a:lnTo>
                  <a:pt x="3247399" y="4492642"/>
                </a:lnTo>
                <a:lnTo>
                  <a:pt x="0" y="4492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614" y="2571872"/>
            <a:ext cx="14851987" cy="7026550"/>
            <a:chOff x="0" y="0"/>
            <a:chExt cx="2368900" cy="11207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8900" cy="1120739"/>
            </a:xfrm>
            <a:custGeom>
              <a:avLst/>
              <a:gdLst/>
              <a:ahLst/>
              <a:cxnLst/>
              <a:rect r="r" b="b" t="t" l="l"/>
              <a:pathLst>
                <a:path h="1120739" w="2368900">
                  <a:moveTo>
                    <a:pt x="52127" y="0"/>
                  </a:moveTo>
                  <a:lnTo>
                    <a:pt x="2316773" y="0"/>
                  </a:lnTo>
                  <a:cubicBezTo>
                    <a:pt x="2345562" y="0"/>
                    <a:pt x="2368900" y="23338"/>
                    <a:pt x="2368900" y="52127"/>
                  </a:cubicBezTo>
                  <a:lnTo>
                    <a:pt x="2368900" y="1068611"/>
                  </a:lnTo>
                  <a:cubicBezTo>
                    <a:pt x="2368900" y="1082436"/>
                    <a:pt x="2363408" y="1095695"/>
                    <a:pt x="2353632" y="1105471"/>
                  </a:cubicBezTo>
                  <a:cubicBezTo>
                    <a:pt x="2343857" y="1115247"/>
                    <a:pt x="2330598" y="1120739"/>
                    <a:pt x="2316773" y="1120739"/>
                  </a:cubicBezTo>
                  <a:lnTo>
                    <a:pt x="52127" y="1120739"/>
                  </a:lnTo>
                  <a:cubicBezTo>
                    <a:pt x="23338" y="1120739"/>
                    <a:pt x="0" y="1097400"/>
                    <a:pt x="0" y="1068611"/>
                  </a:cubicBezTo>
                  <a:lnTo>
                    <a:pt x="0" y="52127"/>
                  </a:lnTo>
                  <a:cubicBezTo>
                    <a:pt x="0" y="38302"/>
                    <a:pt x="5492" y="25043"/>
                    <a:pt x="15268" y="15268"/>
                  </a:cubicBezTo>
                  <a:cubicBezTo>
                    <a:pt x="25043" y="5492"/>
                    <a:pt x="38302" y="0"/>
                    <a:pt x="52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2368900" cy="126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62214" y="2640255"/>
            <a:ext cx="13134355" cy="6889784"/>
          </a:xfrm>
          <a:custGeom>
            <a:avLst/>
            <a:gdLst/>
            <a:ahLst/>
            <a:cxnLst/>
            <a:rect r="r" b="b" t="t" l="l"/>
            <a:pathLst>
              <a:path h="6889784" w="13134355">
                <a:moveTo>
                  <a:pt x="0" y="0"/>
                </a:moveTo>
                <a:lnTo>
                  <a:pt x="13134355" y="0"/>
                </a:lnTo>
                <a:lnTo>
                  <a:pt x="13134355" y="6889784"/>
                </a:lnTo>
                <a:lnTo>
                  <a:pt x="0" y="68897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22610" y="594816"/>
            <a:ext cx="12842780" cy="119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70"/>
              </a:lnSpc>
              <a:spcBef>
                <a:spcPct val="0"/>
              </a:spcBef>
            </a:pPr>
            <a:r>
              <a:rPr lang="en-US" b="true" sz="6978">
                <a:solidFill>
                  <a:srgbClr val="05066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Functional Requirements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2E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0601" y="5794358"/>
            <a:ext cx="3247399" cy="4492642"/>
          </a:xfrm>
          <a:custGeom>
            <a:avLst/>
            <a:gdLst/>
            <a:ahLst/>
            <a:cxnLst/>
            <a:rect r="r" b="b" t="t" l="l"/>
            <a:pathLst>
              <a:path h="4492642" w="3247399">
                <a:moveTo>
                  <a:pt x="0" y="0"/>
                </a:moveTo>
                <a:lnTo>
                  <a:pt x="3247399" y="0"/>
                </a:lnTo>
                <a:lnTo>
                  <a:pt x="3247399" y="4492642"/>
                </a:lnTo>
                <a:lnTo>
                  <a:pt x="0" y="4492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8614" y="2571872"/>
            <a:ext cx="14851987" cy="7026550"/>
            <a:chOff x="0" y="0"/>
            <a:chExt cx="2368900" cy="11207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8900" cy="1120739"/>
            </a:xfrm>
            <a:custGeom>
              <a:avLst/>
              <a:gdLst/>
              <a:ahLst/>
              <a:cxnLst/>
              <a:rect r="r" b="b" t="t" l="l"/>
              <a:pathLst>
                <a:path h="1120739" w="2368900">
                  <a:moveTo>
                    <a:pt x="52127" y="0"/>
                  </a:moveTo>
                  <a:lnTo>
                    <a:pt x="2316773" y="0"/>
                  </a:lnTo>
                  <a:cubicBezTo>
                    <a:pt x="2345562" y="0"/>
                    <a:pt x="2368900" y="23338"/>
                    <a:pt x="2368900" y="52127"/>
                  </a:cubicBezTo>
                  <a:lnTo>
                    <a:pt x="2368900" y="1068611"/>
                  </a:lnTo>
                  <a:cubicBezTo>
                    <a:pt x="2368900" y="1082436"/>
                    <a:pt x="2363408" y="1095695"/>
                    <a:pt x="2353632" y="1105471"/>
                  </a:cubicBezTo>
                  <a:cubicBezTo>
                    <a:pt x="2343857" y="1115247"/>
                    <a:pt x="2330598" y="1120739"/>
                    <a:pt x="2316773" y="1120739"/>
                  </a:cubicBezTo>
                  <a:lnTo>
                    <a:pt x="52127" y="1120739"/>
                  </a:lnTo>
                  <a:cubicBezTo>
                    <a:pt x="23338" y="1120739"/>
                    <a:pt x="0" y="1097400"/>
                    <a:pt x="0" y="1068611"/>
                  </a:cubicBezTo>
                  <a:lnTo>
                    <a:pt x="0" y="52127"/>
                  </a:lnTo>
                  <a:cubicBezTo>
                    <a:pt x="0" y="38302"/>
                    <a:pt x="5492" y="25043"/>
                    <a:pt x="15268" y="15268"/>
                  </a:cubicBezTo>
                  <a:cubicBezTo>
                    <a:pt x="25043" y="5492"/>
                    <a:pt x="38302" y="0"/>
                    <a:pt x="5212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42875"/>
              <a:ext cx="2368900" cy="12636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21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4041" y="2708065"/>
            <a:ext cx="13901134" cy="6754164"/>
          </a:xfrm>
          <a:custGeom>
            <a:avLst/>
            <a:gdLst/>
            <a:ahLst/>
            <a:cxnLst/>
            <a:rect r="r" b="b" t="t" l="l"/>
            <a:pathLst>
              <a:path h="6754164" w="13901134">
                <a:moveTo>
                  <a:pt x="0" y="0"/>
                </a:moveTo>
                <a:lnTo>
                  <a:pt x="13901133" y="0"/>
                </a:lnTo>
                <a:lnTo>
                  <a:pt x="13901133" y="6754164"/>
                </a:lnTo>
                <a:lnTo>
                  <a:pt x="0" y="6754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88" t="0" r="-168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28395" y="567232"/>
            <a:ext cx="15431211" cy="119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70"/>
              </a:lnSpc>
              <a:spcBef>
                <a:spcPct val="0"/>
              </a:spcBef>
            </a:pPr>
            <a:r>
              <a:rPr lang="en-US" b="true" sz="6978">
                <a:solidFill>
                  <a:srgbClr val="05066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Non-Functional Requirements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-1127343" y="-5974388"/>
            <a:ext cx="6782317" cy="12677784"/>
            <a:chOff x="0" y="0"/>
            <a:chExt cx="1786289" cy="33390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86289" cy="3339005"/>
            </a:xfrm>
            <a:custGeom>
              <a:avLst/>
              <a:gdLst/>
              <a:ahLst/>
              <a:cxnLst/>
              <a:rect r="r" b="b" t="t" l="l"/>
              <a:pathLst>
                <a:path h="3339005" w="1786289">
                  <a:moveTo>
                    <a:pt x="0" y="0"/>
                  </a:moveTo>
                  <a:lnTo>
                    <a:pt x="1786289" y="0"/>
                  </a:lnTo>
                  <a:lnTo>
                    <a:pt x="1786289" y="3339005"/>
                  </a:lnTo>
                  <a:lnTo>
                    <a:pt x="0" y="3339005"/>
                  </a:lnTo>
                  <a:close/>
                </a:path>
              </a:pathLst>
            </a:custGeom>
            <a:solidFill>
              <a:srgbClr val="33709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786289" cy="3377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03392" y="4194171"/>
            <a:ext cx="10260257" cy="170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FFFF"/>
                </a:solidFill>
                <a:latin typeface="Lato Heavy"/>
                <a:ea typeface="Lato Heavy"/>
                <a:cs typeface="Lato Heavy"/>
                <a:sym typeface="Lato Heavy"/>
              </a:rPr>
              <a:t>III. System design</a:t>
            </a:r>
          </a:p>
        </p:txBody>
      </p:sp>
      <p:grpSp>
        <p:nvGrpSpPr>
          <p:cNvPr name="Group 6" id="6"/>
          <p:cNvGrpSpPr/>
          <p:nvPr/>
        </p:nvGrpSpPr>
        <p:grpSpPr>
          <a:xfrm rot="-2700000">
            <a:off x="-1127343" y="3556474"/>
            <a:ext cx="6782317" cy="12677784"/>
            <a:chOff x="0" y="0"/>
            <a:chExt cx="1786289" cy="33390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86289" cy="3339005"/>
            </a:xfrm>
            <a:custGeom>
              <a:avLst/>
              <a:gdLst/>
              <a:ahLst/>
              <a:cxnLst/>
              <a:rect r="r" b="b" t="t" l="l"/>
              <a:pathLst>
                <a:path h="3339005" w="1786289">
                  <a:moveTo>
                    <a:pt x="0" y="0"/>
                  </a:moveTo>
                  <a:lnTo>
                    <a:pt x="1786289" y="0"/>
                  </a:lnTo>
                  <a:lnTo>
                    <a:pt x="1786289" y="3339005"/>
                  </a:lnTo>
                  <a:lnTo>
                    <a:pt x="0" y="3339005"/>
                  </a:lnTo>
                  <a:close/>
                </a:path>
              </a:pathLst>
            </a:custGeom>
            <a:solidFill>
              <a:srgbClr val="3370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86289" cy="33771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ED1FF">
                <a:alpha val="100000"/>
              </a:srgbClr>
            </a:gs>
            <a:gs pos="100000">
              <a:srgbClr val="3886E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2948683" y="6658922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05097" y="1262295"/>
            <a:ext cx="10677805" cy="111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Cocomat Pro Heavy"/>
                <a:ea typeface="Cocomat Pro Heavy"/>
                <a:cs typeface="Cocomat Pro Heavy"/>
                <a:sym typeface="Cocomat Pro Heavy"/>
              </a:rPr>
              <a:t>PROJECT STRUCTURE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313347">
            <a:off x="7140876" y="-3839194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8" y="0"/>
                </a:lnTo>
                <a:lnTo>
                  <a:pt x="16218558" y="6663125"/>
                </a:lnTo>
                <a:lnTo>
                  <a:pt x="0" y="66631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66952">
            <a:off x="15266510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7" y="0"/>
                </a:lnTo>
                <a:lnTo>
                  <a:pt x="5318157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8719" y="3449800"/>
            <a:ext cx="17750563" cy="4814840"/>
          </a:xfrm>
          <a:custGeom>
            <a:avLst/>
            <a:gdLst/>
            <a:ahLst/>
            <a:cxnLst/>
            <a:rect r="r" b="b" t="t" l="l"/>
            <a:pathLst>
              <a:path h="4814840" w="17750563">
                <a:moveTo>
                  <a:pt x="0" y="0"/>
                </a:moveTo>
                <a:lnTo>
                  <a:pt x="17750562" y="0"/>
                </a:lnTo>
                <a:lnTo>
                  <a:pt x="17750562" y="4814840"/>
                </a:lnTo>
                <a:lnTo>
                  <a:pt x="0" y="4814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DAGZXvZ3ix4</dc:identifier>
  <dcterms:modified xsi:type="dcterms:W3CDTF">2011-08-01T06:04:30Z</dcterms:modified>
  <cp:revision>1</cp:revision>
  <dc:title>WEB APP PRESENTATION</dc:title>
</cp:coreProperties>
</file>